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71" r:id="rId11"/>
    <p:sldId id="272" r:id="rId12"/>
    <p:sldId id="273" r:id="rId13"/>
    <p:sldId id="266" r:id="rId14"/>
    <p:sldId id="274" r:id="rId15"/>
    <p:sldId id="276" r:id="rId16"/>
    <p:sldId id="267" r:id="rId17"/>
    <p:sldId id="277" r:id="rId18"/>
    <p:sldId id="278" r:id="rId19"/>
    <p:sldId id="268" r:id="rId20"/>
    <p:sldId id="279" r:id="rId21"/>
    <p:sldId id="269" r:id="rId22"/>
    <p:sldId id="282" r:id="rId23"/>
    <p:sldId id="280" r:id="rId24"/>
    <p:sldId id="281" r:id="rId25"/>
    <p:sldId id="283" r:id="rId26"/>
    <p:sldId id="270" r:id="rId27"/>
    <p:sldId id="285" r:id="rId28"/>
    <p:sldId id="287" r:id="rId29"/>
    <p:sldId id="286" r:id="rId30"/>
    <p:sldId id="288" r:id="rId31"/>
    <p:sldId id="289" r:id="rId32"/>
    <p:sldId id="290" r:id="rId33"/>
    <p:sldId id="304" r:id="rId34"/>
    <p:sldId id="305" r:id="rId35"/>
    <p:sldId id="306" r:id="rId36"/>
    <p:sldId id="292" r:id="rId37"/>
    <p:sldId id="308" r:id="rId38"/>
    <p:sldId id="309" r:id="rId39"/>
    <p:sldId id="293" r:id="rId40"/>
    <p:sldId id="296" r:id="rId41"/>
    <p:sldId id="295" r:id="rId42"/>
    <p:sldId id="297" r:id="rId43"/>
    <p:sldId id="299" r:id="rId44"/>
    <p:sldId id="294" r:id="rId45"/>
    <p:sldId id="300" r:id="rId46"/>
    <p:sldId id="302" r:id="rId47"/>
    <p:sldId id="303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6F9"/>
    <a:srgbClr val="343A40"/>
    <a:srgbClr val="34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3" autoAdjust="0"/>
    <p:restoredTop sz="94660"/>
  </p:normalViewPr>
  <p:slideViewPr>
    <p:cSldViewPr>
      <p:cViewPr varScale="1">
        <p:scale>
          <a:sx n="115" d="100"/>
          <a:sy n="115" d="100"/>
        </p:scale>
        <p:origin x="159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39CC-C216-4B87-9615-DB30AD769AE0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38926-D4BF-4E3F-A167-2B5E014B7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8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1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9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8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8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0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5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5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6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6872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63946"/>
              </p:ext>
            </p:extLst>
          </p:nvPr>
        </p:nvGraphicFramePr>
        <p:xfrm>
          <a:off x="6948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홈페이지 메인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로그인시 보이는 플랫폼 메인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등을 관리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있고 박스오피스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문의가 있음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1052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223309" y="446820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38392" y="296940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38392" y="3325484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5305" y="368826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7189" y="4098667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484124" y="1912066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96221" y="223365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605186" y="444438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38392" y="2578131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9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70404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관리자 별로 선택된 극장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 칸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관리자로 로그인시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공지할 극장은 전체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(DW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설정되고 제목과 내용을 입력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9874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396113" y="230899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08472" y="269974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603854" y="305087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595765" y="341620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811799" y="5336899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251812" y="5326134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8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29104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페이지 이동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공지사항 게시 글 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 삭제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상세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페이지로 돌아가거나 수정 또는 삭제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/>
        </p:blipFill>
        <p:spPr bwMode="auto">
          <a:xfrm>
            <a:off x="1588122" y="2276872"/>
            <a:ext cx="5046540" cy="226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17272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443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58480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21990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1431733" y="2362312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45843" y="4534046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811799" y="4517029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251812" y="451702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4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04303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수정 클릭 시 수정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 제목과 내용을 불러와 수정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승인 시스템 긴급 점검의 </a:t>
            </a:r>
            <a:r>
              <a:rPr lang="ko-KR" altLang="en-US" sz="1000" dirty="0" smtClean="0"/>
              <a:t>件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16312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안녕하세요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메가박스입니다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영화 </a:t>
            </a:r>
            <a:r>
              <a:rPr lang="ko-KR" altLang="en-US" sz="1000" dirty="0" err="1"/>
              <a:t>예매시</a:t>
            </a:r>
            <a:r>
              <a:rPr lang="ko-KR" altLang="en-US" sz="1000" dirty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할인 서비스 오류가 발생되고 있습니다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이용에 불편을 드린 점 양해 부탁 드리며</a:t>
            </a:r>
            <a:r>
              <a:rPr lang="en-US" altLang="ko-KR" sz="1000" dirty="0"/>
              <a:t>,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최대한 빠르게 조치하여 정상적인 서비스를 제공 할 수 있도록 노력하겠습니다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다시 한번 이용에 불편을 드려 죄송합니다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감사합니다</a:t>
            </a:r>
            <a:r>
              <a:rPr lang="en-US" altLang="ko-KR" sz="1000" dirty="0" smtClean="0"/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수정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213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게시 글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5811799" y="532613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05779" y="3044193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06758" y="3384577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417881" y="232724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75444" y="5326134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5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85042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 목록 화면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Select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기능으로 주제를 선택 할 수 있는 기능이다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키워드로 검색기능을 제공한다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글을 수정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글을 삭제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글 수정 삭제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할 수 있고 검색 기능도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5948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1829790" y="2325796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67233" y="243524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491468" y="2205444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750218" y="4171072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15740" y="4171072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251812" y="5966267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094382" y="5936748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921727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내용을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수정한 내용을 저장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수정 취소 할 수 있는 화면 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3035" y="3277707"/>
            <a:ext cx="3387861" cy="13162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예매시에는</a:t>
            </a:r>
            <a:r>
              <a:rPr lang="ko-KR" altLang="en-US" sz="600" dirty="0">
                <a:solidFill>
                  <a:schemeClr val="tx1"/>
                </a:solidFill>
              </a:rPr>
              <a:t> 예매매수의 전체환불 및 교환만 가능합니다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예매분에</a:t>
            </a:r>
            <a:r>
              <a:rPr lang="ko-KR" altLang="en-US" sz="600" dirty="0">
                <a:solidFill>
                  <a:schemeClr val="tx1"/>
                </a:solidFill>
              </a:rPr>
              <a:t> 대해 교환환불 및 취소하고자 하실 경우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예매하신 내역 전체에 대해 취소 후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새로 예매를 하시거나 해당 영화관을 방문하셔서 처리하셔야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1) </a:t>
            </a:r>
            <a:r>
              <a:rPr lang="ko-KR" altLang="en-US" sz="600" dirty="0">
                <a:solidFill>
                  <a:schemeClr val="tx1"/>
                </a:solidFill>
              </a:rPr>
              <a:t>인터넷상 취소 가능시간 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 </a:t>
            </a:r>
            <a:r>
              <a:rPr lang="en-US" altLang="ko-KR" sz="600" dirty="0">
                <a:solidFill>
                  <a:schemeClr val="tx1"/>
                </a:solidFill>
              </a:rPr>
              <a:t>20</a:t>
            </a:r>
            <a:r>
              <a:rPr lang="ko-KR" altLang="en-US" sz="600" dirty="0">
                <a:solidFill>
                  <a:schemeClr val="tx1"/>
                </a:solidFill>
              </a:rPr>
              <a:t>분전까지만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- </a:t>
            </a:r>
            <a:r>
              <a:rPr lang="ko-KR" altLang="en-US" sz="600" dirty="0">
                <a:solidFill>
                  <a:schemeClr val="tx1"/>
                </a:solidFill>
              </a:rPr>
              <a:t>전체 취소가능하며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 취소 불가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</a:t>
            </a:r>
            <a:r>
              <a:rPr lang="en-US" altLang="ko-KR" sz="600" dirty="0">
                <a:solidFill>
                  <a:schemeClr val="tx1"/>
                </a:solidFill>
              </a:rPr>
              <a:t>EX) </a:t>
            </a:r>
            <a:r>
              <a:rPr lang="ko-KR" altLang="en-US" sz="600" dirty="0">
                <a:solidFill>
                  <a:schemeClr val="tx1"/>
                </a:solidFill>
              </a:rPr>
              <a:t>인원수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관람자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시간변경은 모두 취소 후 재예매 </a:t>
            </a:r>
            <a:r>
              <a:rPr lang="ko-KR" altLang="en-US" sz="600" dirty="0" err="1">
                <a:solidFill>
                  <a:schemeClr val="tx1"/>
                </a:solidFill>
              </a:rPr>
              <a:t>해주셔야합니다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/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2) </a:t>
            </a:r>
            <a:r>
              <a:rPr lang="ko-KR" altLang="en-US" sz="600" dirty="0">
                <a:solidFill>
                  <a:schemeClr val="tx1"/>
                </a:solidFill>
              </a:rPr>
              <a:t>현장 취소 가능시간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 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 - </a:t>
            </a:r>
            <a:r>
              <a:rPr lang="ko-KR" altLang="en-US" sz="600" dirty="0">
                <a:solidFill>
                  <a:schemeClr val="tx1"/>
                </a:solidFill>
              </a:rPr>
              <a:t>전체환불 및 교환가능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단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부분환불 및 교환은 사용하신 카드로 전체 취소 후 재결제하셔야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6247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2183362" y="325504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767450" y="4144160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203912" y="4138686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9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07791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주제를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제목을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답변을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유형을 선택할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질</a:t>
            </a:r>
            <a:r>
              <a:rPr lang="ko-KR" altLang="en-US" sz="1000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6168" y="2850772"/>
            <a:ext cx="4032448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3515033"/>
            <a:ext cx="4032448" cy="18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5150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답</a:t>
            </a:r>
            <a:r>
              <a:rPr lang="ko-KR" altLang="en-US" sz="1000" dirty="0">
                <a:solidFill>
                  <a:schemeClr val="tx1"/>
                </a:solidFill>
              </a:rPr>
              <a:t>변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0011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SS-RC-04-03-01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723694" y="2865434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724530" y="3203276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719003" y="3538773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64199" y="546795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412489" y="545614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703243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유형을 선택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전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후 상태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클릭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유형과 답변 상태를 선택할 수 있으며 게시 글을 클릭할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23" name="TextBox 22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28" name="TextBox 27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회원 및 포인트</a:t>
            </a:r>
            <a:endParaRPr lang="ko-KR" alt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1" name="TextBox 30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이벤트</a:t>
            </a:r>
            <a:endParaRPr lang="ko-KR" altLang="en-US" sz="700" dirty="0"/>
          </a:p>
        </p:txBody>
      </p:sp>
      <p:sp>
        <p:nvSpPr>
          <p:cNvPr id="32" name="TextBox 31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건의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7" name="TextBox 36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회원 및 포인트</a:t>
            </a:r>
            <a:endParaRPr lang="ko-KR" altLang="en-US" sz="700" dirty="0"/>
          </a:p>
        </p:txBody>
      </p:sp>
      <p:sp>
        <p:nvSpPr>
          <p:cNvPr id="39" name="TextBox 38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이벤트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0" name="TextBox 39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스토어 구매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1" name="TextBox 40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환불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2" name="TextBox 41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3" name="TextBox 42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4" name="TextBox 43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5" name="TextBox 44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6" name="TextBox 45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7" name="TextBox 46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8" name="TextBox 47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9" name="TextBox 48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0" name="TextBox 49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4" name="TextBox 53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5" name="TextBox 54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6" name="TextBox 55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7" name="TextBox 56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8" name="TextBox 57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1" name="TextBox 60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2" name="TextBox 61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3" name="TextBox 62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4" name="TextBox 63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5" name="TextBox 64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6" name="TextBox 65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7" name="TextBox 66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8" name="TextBox 67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70" name="TextBox 69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1" name="TextBox 70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9" name="TextBox 7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0" name="TextBox 7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1" name="TextBox 8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2" name="TextBox 8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3" name="TextBox 8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4" name="TextBox 8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5" name="TextBox 8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8" name="직사각형 87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777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SS-RC-05-01-01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0" name="그룹 89"/>
          <p:cNvGrpSpPr/>
          <p:nvPr/>
        </p:nvGrpSpPr>
        <p:grpSpPr>
          <a:xfrm>
            <a:off x="1643302" y="2327239"/>
            <a:ext cx="240772" cy="215444"/>
            <a:chOff x="292829" y="1695755"/>
            <a:chExt cx="240772" cy="215444"/>
          </a:xfrm>
        </p:grpSpPr>
        <p:sp>
          <p:nvSpPr>
            <p:cNvPr id="91" name="타원 9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492700" y="2782701"/>
            <a:ext cx="240772" cy="215444"/>
            <a:chOff x="292829" y="1695755"/>
            <a:chExt cx="240772" cy="215444"/>
          </a:xfrm>
        </p:grpSpPr>
        <p:sp>
          <p:nvSpPr>
            <p:cNvPr id="94" name="타원 9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6018305" y="2567164"/>
            <a:ext cx="240772" cy="215444"/>
            <a:chOff x="292829" y="1695755"/>
            <a:chExt cx="240772" cy="215444"/>
          </a:xfrm>
        </p:grpSpPr>
        <p:sp>
          <p:nvSpPr>
            <p:cNvPr id="97" name="타원 9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757670" y="3288452"/>
            <a:ext cx="240772" cy="215444"/>
            <a:chOff x="292829" y="1695755"/>
            <a:chExt cx="240772" cy="215444"/>
          </a:xfrm>
        </p:grpSpPr>
        <p:sp>
          <p:nvSpPr>
            <p:cNvPr id="100" name="타원 9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93884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입력 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목록 이동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등록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0059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SS-RC-05-02-01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3" name="그룹 32"/>
          <p:cNvGrpSpPr/>
          <p:nvPr/>
        </p:nvGrpSpPr>
        <p:grpSpPr>
          <a:xfrm>
            <a:off x="1894681" y="4344938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548521" y="431276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643302" y="232723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593302" y="5380910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5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9326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내용과 등록일자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이동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답변한 내용과 등록 일자를 확인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포인트를 사용해 영화를 예매하거나 스토어에서 구매 후 환불 시 포인트는 다시 돌아갑니다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37008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SS-RC-05-02-02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3629306" y="5388604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516786" y="4422985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7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1216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리스트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해당 회원 마이 페이지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정지 버튼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이용정지 해제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리스트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83731"/>
              </p:ext>
            </p:extLst>
          </p:nvPr>
        </p:nvGraphicFramePr>
        <p:xfrm>
          <a:off x="1451974" y="2986412"/>
          <a:ext cx="5389550" cy="200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회원목록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이름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이메일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가입일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aaa111</a:t>
                      </a:r>
                      <a:endParaRPr lang="ko-KR" altLang="en-US" sz="700" u="sng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홍길동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aaa111@naver.com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bbb222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 smtClean="0"/>
                        <a:t>성춘향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bbb222@naver.com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ccc333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이몽룡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ccc333@naver.com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ddd444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변학도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ddd444@naver.com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eee555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김상재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eee555@naver.com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선택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64017" y="3630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4017" y="391005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4017" y="41800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4017" y="44599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4017" y="47324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해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87540" y="510248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146749" y="5102480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3905878" y="51024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36570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43791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8584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SS-RC-06-01-01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회원 목록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 목록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3131840" y="3008801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59200" y="269555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79508" y="2468214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114711" y="3630216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888513" y="363021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026065" y="4887036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896459" y="4721680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44653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리스트 출력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지역별 구분 선택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특정 키워드를 통한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 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지역을 구분하는 검색기능과 각 지점별 리스트를 출력하는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51848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87540" y="53289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146749" y="53289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3905878" y="532891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0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43791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55522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4383820" y="2695556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471901" y="244393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359624" y="3672755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946470" y="3766086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830702" y="532911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484124" y="218660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043665" y="5608304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3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1382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회원 상세 보기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페이지인 마이 페이지 화면 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47664" y="2276872"/>
            <a:ext cx="233987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  <a:r>
              <a:rPr lang="en-US" altLang="ko-KR" sz="1600" dirty="0" smtClean="0">
                <a:solidFill>
                  <a:schemeClr val="tx1"/>
                </a:solidFill>
              </a:rPr>
              <a:t>aa111</a:t>
            </a:r>
            <a:r>
              <a:rPr lang="ko-KR" altLang="en-US" sz="1600" dirty="0" smtClean="0">
                <a:solidFill>
                  <a:schemeClr val="tx1"/>
                </a:solidFill>
              </a:rPr>
              <a:t>님 마이 페이지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459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SS-RC-06-01-02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회원 목록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 마이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1432862" y="2331921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6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77249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페이지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전체보기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이벤트 보기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관련 이벤트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시사회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무대인사 관련 이벤트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이벤트 더 보기 클릭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4"/>
          <a:stretch/>
        </p:blipFill>
        <p:spPr bwMode="auto">
          <a:xfrm>
            <a:off x="1413802" y="2924945"/>
            <a:ext cx="5462453" cy="30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/>
          <a:stretch/>
        </p:blipFill>
        <p:spPr bwMode="auto">
          <a:xfrm>
            <a:off x="1413841" y="2564904"/>
            <a:ext cx="5462415" cy="4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5856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64185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6012160" y="2314327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1876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4379607" y="263273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702676" y="2315506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732257" y="263896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035084" y="2639515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411723" y="225552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468436" y="263429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131426" y="305420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06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593360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사진 파일 업로드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등록에 관한 내용을 입력하는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36167" y="2850772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이벤트 구분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44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1162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1723694" y="28533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23694" y="32224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708713" y="3527912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376412" y="3855251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706693" y="418448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964199" y="54841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411278" y="5486157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6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68434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검색기능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전체보기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기능을 활용할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22574"/>
          <a:stretch/>
        </p:blipFill>
        <p:spPr bwMode="auto">
          <a:xfrm>
            <a:off x="1475656" y="2545158"/>
            <a:ext cx="5364000" cy="42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65252" y="2606715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564904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564904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0"/>
          <a:stretch/>
        </p:blipFill>
        <p:spPr bwMode="auto">
          <a:xfrm>
            <a:off x="1451910" y="2952679"/>
            <a:ext cx="5386275" cy="299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1844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3059014" y="260338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364088" y="2997510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5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645444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 제목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9"/>
          <a:stretch/>
        </p:blipFill>
        <p:spPr bwMode="auto">
          <a:xfrm>
            <a:off x="1454320" y="2683657"/>
            <a:ext cx="5493943" cy="325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39025" y="297108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6002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269981" y="2794590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42793" y="296940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65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15690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구분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설정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수정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수정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08947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24295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36167" y="2274708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31" y="1969095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3488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2701643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081428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3468118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2023-07-27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2023-08-19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김민경\Desktop\hIBADZgp0la2Ol95MU98BndSlJxrVSn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63"/>
          <a:stretch/>
        </p:blipFill>
        <p:spPr bwMode="auto">
          <a:xfrm>
            <a:off x="2758595" y="3728176"/>
            <a:ext cx="3774280" cy="23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9964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" name="그룹 45"/>
          <p:cNvGrpSpPr/>
          <p:nvPr/>
        </p:nvGrpSpPr>
        <p:grpSpPr>
          <a:xfrm>
            <a:off x="1708713" y="2293495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11152" y="2653177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708713" y="296758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443775" y="327659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717422" y="361843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964199" y="5935114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95923" y="5937183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3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8639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전체보기 페이지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티켓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팝콘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음료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굿즈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해당 메뉴 상품 더 보기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스토어를 유형별로 볼 수 있고 상품 등록을 할 수 있는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35" y="2625161"/>
            <a:ext cx="5437721" cy="41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0061" y="2755226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</a:t>
            </a:r>
            <a:r>
              <a:rPr lang="ko-KR" altLang="en-US" sz="800" dirty="0" smtClean="0"/>
              <a:t> 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45844" y="2772461"/>
            <a:ext cx="4398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14"/>
          <a:stretch/>
        </p:blipFill>
        <p:spPr bwMode="auto">
          <a:xfrm>
            <a:off x="1513938" y="3018682"/>
            <a:ext cx="5290310" cy="291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상품 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9061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스토어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5701407" y="2292560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740736" y="2789027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947668" y="279101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66985" y="278784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565678" y="2788966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200999" y="3094221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323918" y="3340442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25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28620"/>
              </p:ext>
            </p:extLst>
          </p:nvPr>
        </p:nvGraphicFramePr>
        <p:xfrm>
          <a:off x="6948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메뉴 상품 전체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메뉴 상품 전체 보기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61" y="2636912"/>
            <a:ext cx="5477396" cy="39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16140" y="2781508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835696" y="2750731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3"/>
          <a:stretch/>
        </p:blipFill>
        <p:spPr bwMode="auto">
          <a:xfrm>
            <a:off x="1438535" y="3068960"/>
            <a:ext cx="5402366" cy="251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4550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스토어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유형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2891068" y="2792126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8809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상세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업로드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유형 구분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사용 유효 기간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가격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상세 내용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취소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버튼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상품을 유형을 구분하여 정보를 입력하는 등록 화면입니다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등록을 할 수 있습니다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848143" y="2760646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상품 구분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2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832013" y="380054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80565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유효기</a:t>
            </a:r>
            <a:r>
              <a:rPr lang="ko-KR" altLang="en-US" sz="1000" dirty="0">
                <a:solidFill>
                  <a:schemeClr val="tx1"/>
                </a:solidFill>
              </a:rPr>
              <a:t>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86026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63452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스토어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547664" y="2327672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18163" y="353686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755326" y="2817222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714206" y="3182962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714206" y="348981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714206" y="3848235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722874" y="4212663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694926" y="456168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964199" y="590352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415236" y="5893121"/>
            <a:ext cx="296876" cy="215444"/>
            <a:chOff x="292829" y="1695755"/>
            <a:chExt cx="296876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7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367025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 안내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후 취소 안내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구매 후 취소 상세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할 수 있고 다양한 정보가 보여지는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39"/>
          <a:stretch/>
        </p:blipFill>
        <p:spPr bwMode="auto">
          <a:xfrm>
            <a:off x="1440376" y="2574699"/>
            <a:ext cx="5412746" cy="193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851920" y="309422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547782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5978182" y="2653846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1920" y="4158080"/>
            <a:ext cx="180019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0"/>
          <a:stretch/>
        </p:blipFill>
        <p:spPr bwMode="auto">
          <a:xfrm>
            <a:off x="1413841" y="4539705"/>
            <a:ext cx="5395534" cy="139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66210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스토어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5669262" y="2653846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670997" y="330848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670997" y="375756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09307" y="46729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6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1320"/>
              </p:ext>
            </p:extLst>
          </p:nvPr>
        </p:nvGraphicFramePr>
        <p:xfrm>
          <a:off x="6948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이름 지정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영화관 지점 지역 구분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 주소 등록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상세 주소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 닫기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클릭 시 영화관 명과 주소 해당 지점 관리자 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75187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지점등록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  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5452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2908539" y="288133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972407" y="3529800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959984" y="381280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959984" y="4098126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959984" y="4369582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971967" y="4667192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184832" y="4718794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678894" y="4718191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971349" y="323513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698756"/>
              </p:ext>
            </p:extLst>
          </p:nvPr>
        </p:nvGraphicFramePr>
        <p:xfrm>
          <a:off x="6948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유형을 구분한다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이름을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가격을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내용을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내용을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취소한다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저장한다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정보를 수정하는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저장이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895460" y="275290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기프트</a:t>
            </a:r>
            <a:r>
              <a:rPr lang="ko-KR" altLang="en-US" sz="1000" dirty="0" smtClean="0"/>
              <a:t> 카드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16955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 </a:t>
            </a:r>
            <a:r>
              <a:rPr lang="ko-KR" altLang="en-US" sz="1000" dirty="0"/>
              <a:t>이용안내 </a:t>
            </a:r>
            <a:r>
              <a:rPr lang="en-US" altLang="ko-KR" sz="1000" dirty="0"/>
              <a:t>]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온라인</a:t>
            </a:r>
            <a:r>
              <a:rPr lang="en-US" altLang="ko-KR" sz="1000" dirty="0"/>
              <a:t>(</a:t>
            </a:r>
            <a:r>
              <a:rPr lang="ko-KR" altLang="en-US" sz="1000" dirty="0"/>
              <a:t>홈페이지</a:t>
            </a:r>
            <a:r>
              <a:rPr lang="en-US" altLang="ko-KR" sz="1000" dirty="0"/>
              <a:t>/App)</a:t>
            </a:r>
            <a:r>
              <a:rPr lang="ko-KR" altLang="en-US" sz="1000" dirty="0"/>
              <a:t>에서 운영 하는 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㈜</a:t>
            </a:r>
            <a:r>
              <a:rPr lang="ko-KR" altLang="en-US" sz="1000" dirty="0" err="1"/>
              <a:t>한국페이즈서비스를</a:t>
            </a:r>
            <a:r>
              <a:rPr lang="ko-KR" altLang="en-US" sz="1000" dirty="0"/>
              <a:t> 통해 발행 및 운영 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주중</a:t>
            </a:r>
            <a:r>
              <a:rPr lang="en-US" altLang="ko-KR" sz="1000" dirty="0"/>
              <a:t>/</a:t>
            </a:r>
            <a:r>
              <a:rPr lang="ko-KR" altLang="en-US" sz="1000" dirty="0"/>
              <a:t>주말 </a:t>
            </a:r>
            <a:r>
              <a:rPr lang="ko-KR" altLang="en-US" sz="1000" dirty="0" err="1"/>
              <a:t>제한없이</a:t>
            </a:r>
            <a:r>
              <a:rPr lang="ko-KR" altLang="en-US" sz="1000" dirty="0"/>
              <a:t>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영화티켓</a:t>
            </a:r>
            <a:r>
              <a:rPr lang="en-US" altLang="ko-KR" sz="1000" dirty="0"/>
              <a:t>(</a:t>
            </a:r>
            <a:r>
              <a:rPr lang="ko-KR" altLang="en-US" sz="1000" dirty="0"/>
              <a:t>온</a:t>
            </a:r>
            <a:r>
              <a:rPr lang="en-US" altLang="ko-KR" sz="1000" dirty="0"/>
              <a:t>/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 </a:t>
            </a:r>
            <a:r>
              <a:rPr lang="ko-KR" altLang="en-US" sz="1000" dirty="0"/>
              <a:t>및 매점</a:t>
            </a:r>
            <a:r>
              <a:rPr lang="en-US" altLang="ko-KR" sz="1000" dirty="0"/>
              <a:t>(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</a:t>
            </a:r>
            <a:r>
              <a:rPr lang="ko-KR" altLang="en-US" sz="1000" dirty="0"/>
              <a:t>에서 상품 구매 시 사용 가능합니다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금액 분할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 후 잔액은 유효기간 내 재사용이 가능합니다</a:t>
            </a:r>
            <a:r>
              <a:rPr lang="en-US" altLang="ko-KR" sz="1000" dirty="0" smtClean="0"/>
              <a:t>..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801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20000                                 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95460" y="3138548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유효기</a:t>
            </a:r>
            <a:r>
              <a:rPr lang="ko-KR" altLang="en-US" sz="1000" dirty="0">
                <a:solidFill>
                  <a:schemeClr val="tx1"/>
                </a:solidFill>
              </a:rPr>
              <a:t>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366                                     </a:t>
            </a:r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84439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t="16261" r="65331" b="57939"/>
          <a:stretch/>
        </p:blipFill>
        <p:spPr bwMode="auto">
          <a:xfrm>
            <a:off x="2026556" y="3087758"/>
            <a:ext cx="1433830" cy="118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8627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SS-RC-08-02-03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상품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781191" y="280172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717321" y="3169577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724005" y="3519798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732317" y="385846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740630" y="4216571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700976" y="456168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964199" y="5881819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427843" y="5881819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5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4935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45166"/>
              </p:ext>
            </p:extLst>
          </p:nvPr>
        </p:nvGraphicFramePr>
        <p:xfrm>
          <a:off x="6948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전체보기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관리자로 로그이신 보이는 메인 화면입니다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62114" y="2919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상영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</a:t>
            </a:r>
            <a:r>
              <a:rPr lang="ko-KR" altLang="en-US" sz="400" dirty="0" smtClean="0"/>
              <a:t> </a:t>
            </a:r>
            <a:r>
              <a:rPr lang="ko-KR" altLang="en-US" sz="400" dirty="0"/>
              <a:t>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315710" y="185342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7504" y="257593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3385" y="2942210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00118" y="3301415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07504" y="3682070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28322" y="2213038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641628" y="4402969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08312" y="439960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3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56248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순위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순위 리스트 목록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포함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더 보기 클릭 시 나오는 화면입니다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92317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1259453" y="2545158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30589" y="2333077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3317" y="2545158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02544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지점과 상영관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58931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정보를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소개를 작성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 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목록을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지점관리자가 자신의 지점을 관리하고 상영관을 등록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25539"/>
              </p:ext>
            </p:extLst>
          </p:nvPr>
        </p:nvGraphicFramePr>
        <p:xfrm>
          <a:off x="1512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상영관관리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상영관명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열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r>
                        <a:rPr lang="ko-KR" altLang="en-US" sz="700" dirty="0" smtClean="0"/>
                        <a:t>관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3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4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76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상영</a:t>
            </a:r>
            <a:r>
              <a:rPr lang="ko-KR" altLang="en-US" sz="900" dirty="0">
                <a:solidFill>
                  <a:schemeClr val="bg1"/>
                </a:solidFill>
              </a:rPr>
              <a:t>관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68144" y="4583254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9672" y="241700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3851920" y="242204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672" y="28572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339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4644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339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 대전광역시 중구 </a:t>
            </a:r>
            <a:r>
              <a:rPr lang="ko-KR" altLang="en-US" sz="1000" dirty="0" err="1"/>
              <a:t>중앙로</a:t>
            </a:r>
            <a:r>
              <a:rPr lang="ko-KR" altLang="en-US" sz="1000" dirty="0"/>
              <a:t> </a:t>
            </a:r>
            <a:r>
              <a:rPr lang="en-US" altLang="ko-KR" sz="1000" dirty="0"/>
              <a:t>126, (</a:t>
            </a:r>
            <a:r>
              <a:rPr lang="ko-KR" altLang="en-US" sz="1000" dirty="0"/>
              <a:t>대흥동</a:t>
            </a:r>
            <a:r>
              <a:rPr lang="en-US" altLang="ko-KR" sz="1000" dirty="0"/>
              <a:t>) 4</a:t>
            </a:r>
            <a:r>
              <a:rPr lang="ko-KR" altLang="en-US" sz="1000" dirty="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9672" y="319017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</a:t>
            </a:r>
            <a:r>
              <a:rPr lang="ko-KR" altLang="en-US" sz="1000" dirty="0"/>
              <a:t>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9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136250" y="3197868"/>
            <a:ext cx="4280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68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8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68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725634" y="2213492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461708" y="3152441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227375" y="29369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523535" y="376639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577848" y="4583254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606696" y="5574292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2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34224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등록 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9205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작성할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등록하는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530057"/>
              </p:ext>
            </p:extLst>
          </p:nvPr>
        </p:nvGraphicFramePr>
        <p:xfrm>
          <a:off x="1512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상영관관리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상영관명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열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r>
                        <a:rPr lang="ko-KR" altLang="en-US" sz="700" dirty="0" smtClean="0"/>
                        <a:t>관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3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4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76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상영</a:t>
            </a:r>
            <a:r>
              <a:rPr lang="ko-KR" altLang="en-US" sz="900" dirty="0">
                <a:solidFill>
                  <a:schemeClr val="bg1"/>
                </a:solidFill>
              </a:rPr>
              <a:t>관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9672" y="241700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3851920" y="242204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672" y="28572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339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4644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339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 대전광역시 중구 </a:t>
            </a:r>
            <a:r>
              <a:rPr lang="ko-KR" altLang="en-US" sz="1000" dirty="0" err="1"/>
              <a:t>중앙로</a:t>
            </a:r>
            <a:r>
              <a:rPr lang="ko-KR" altLang="en-US" sz="1000" dirty="0"/>
              <a:t> </a:t>
            </a:r>
            <a:r>
              <a:rPr lang="en-US" altLang="ko-KR" sz="1000" dirty="0"/>
              <a:t>126, (</a:t>
            </a:r>
            <a:r>
              <a:rPr lang="ko-KR" altLang="en-US" sz="1000" dirty="0"/>
              <a:t>대흥동</a:t>
            </a:r>
            <a:r>
              <a:rPr lang="en-US" altLang="ko-KR" sz="1000" dirty="0"/>
              <a:t>) 4</a:t>
            </a:r>
            <a:r>
              <a:rPr lang="ko-KR" altLang="en-US" sz="1000" dirty="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9672" y="319017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</a:t>
            </a:r>
            <a:r>
              <a:rPr lang="ko-KR" altLang="en-US" sz="1000" dirty="0"/>
              <a:t>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9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136250" y="3197868"/>
            <a:ext cx="4280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8144" y="4583254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68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68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68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979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627784" y="316245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상영관등록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123728" y="35324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상영관명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2123728" y="38149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23728" y="40975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88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588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40975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0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046932" y="330969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175646" y="4280985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656072" y="4280985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00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17587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SS-RC-09-00-03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수정 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87881"/>
              </p:ext>
            </p:extLst>
          </p:nvPr>
        </p:nvGraphicFramePr>
        <p:xfrm>
          <a:off x="1512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상영관관리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상영관명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열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r>
                        <a:rPr lang="ko-KR" altLang="en-US" sz="700" dirty="0" smtClean="0"/>
                        <a:t>관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3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4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76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상영</a:t>
            </a:r>
            <a:r>
              <a:rPr lang="ko-KR" altLang="en-US" sz="900" dirty="0">
                <a:solidFill>
                  <a:schemeClr val="bg1"/>
                </a:solidFill>
              </a:rPr>
              <a:t>관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9672" y="241700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3851920" y="242204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672" y="28572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339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4644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339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 대전광역시 중구 </a:t>
            </a:r>
            <a:r>
              <a:rPr lang="ko-KR" altLang="en-US" sz="1000" dirty="0" err="1"/>
              <a:t>중앙로</a:t>
            </a:r>
            <a:r>
              <a:rPr lang="ko-KR" altLang="en-US" sz="1000" dirty="0"/>
              <a:t> </a:t>
            </a:r>
            <a:r>
              <a:rPr lang="en-US" altLang="ko-KR" sz="1000" dirty="0"/>
              <a:t>126, (</a:t>
            </a:r>
            <a:r>
              <a:rPr lang="ko-KR" altLang="en-US" sz="1000" dirty="0"/>
              <a:t>대흥동</a:t>
            </a:r>
            <a:r>
              <a:rPr lang="en-US" altLang="ko-KR" sz="1000" dirty="0"/>
              <a:t>) 4</a:t>
            </a:r>
            <a:r>
              <a:rPr lang="ko-KR" altLang="en-US" sz="1000" dirty="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9672" y="319017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</a:t>
            </a:r>
            <a:r>
              <a:rPr lang="ko-KR" altLang="en-US" sz="1000" dirty="0"/>
              <a:t>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9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136250" y="3197868"/>
            <a:ext cx="4280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8144" y="4583254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68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68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68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979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627784" y="316245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상영관수정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123728" y="35324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상영관명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2123728" y="38149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23728" y="40975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88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</a:t>
            </a:r>
            <a:r>
              <a:rPr lang="ko-KR" altLang="en-US" sz="1000" dirty="0" smtClean="0"/>
              <a:t>관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588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40975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80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546462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수정할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2046932" y="33096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175646" y="4280985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656072" y="428098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06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49947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입력할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영화를 검색할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등록되어있는 영화들을 조회할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확인할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7483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등록하고 조회하는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1711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06746"/>
              </p:ext>
            </p:extLst>
          </p:nvPr>
        </p:nvGraphicFramePr>
        <p:xfrm>
          <a:off x="1484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115613209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17473791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2999932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4089771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9965637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36959889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5842426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526644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54679664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7176302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140214102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18339053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118431148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190098616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8575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847749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48477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8419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3648" y="4263926"/>
            <a:ext cx="20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&lt;</a:t>
            </a:r>
            <a:endParaRPr lang="ko-KR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6498250" y="4263926"/>
            <a:ext cx="20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&gt;</a:t>
            </a:r>
            <a:endParaRPr lang="ko-KR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979712" y="312518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상영관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10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상영관 </a:t>
            </a:r>
            <a:r>
              <a:rPr lang="ko-KR" altLang="en-US" sz="1000" dirty="0"/>
              <a:t>선택 </a:t>
            </a:r>
            <a:r>
              <a:rPr lang="ko-KR" altLang="en-US" sz="1000" dirty="0" smtClean="0"/>
              <a:t>                                                       ▼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79712" y="343711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710680" y="3429233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 검색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971399" y="404687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상영시간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710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시        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198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분       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3764399" y="4036711"/>
            <a:ext cx="36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시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5324416" y="4036711"/>
            <a:ext cx="36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3177" y="405448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17430" y="4792138"/>
            <a:ext cx="758626" cy="286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7:00~8:49(</a:t>
            </a:r>
            <a:r>
              <a:rPr lang="ko-KR" altLang="en-US" sz="600" dirty="0" smtClean="0">
                <a:solidFill>
                  <a:schemeClr val="bg1"/>
                </a:solidFill>
              </a:rPr>
              <a:t>조조</a:t>
            </a:r>
            <a:r>
              <a:rPr lang="en-US" altLang="ko-KR" sz="6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600" dirty="0" err="1" smtClean="0">
                <a:solidFill>
                  <a:schemeClr val="bg1"/>
                </a:solidFill>
              </a:rPr>
              <a:t>엘리멘탈</a:t>
            </a:r>
            <a:endParaRPr lang="en-US" altLang="ko-KR" sz="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(2d/</a:t>
            </a:r>
            <a:r>
              <a:rPr lang="ko-KR" altLang="en-US" sz="600" dirty="0" smtClean="0">
                <a:solidFill>
                  <a:schemeClr val="bg1"/>
                </a:solidFill>
              </a:rPr>
              <a:t>자막</a:t>
            </a:r>
            <a:r>
              <a:rPr lang="en-US" altLang="ko-KR" sz="600" dirty="0" smtClean="0">
                <a:solidFill>
                  <a:schemeClr val="bg1"/>
                </a:solidFill>
              </a:rPr>
              <a:t>)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9261" y="375985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조조여부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328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67306" y="374831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상영타입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710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타입선택</a:t>
            </a:r>
            <a:r>
              <a:rPr lang="ko-KR" altLang="en-US" sz="1000" dirty="0" smtClean="0"/>
              <a:t>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5167" y="5118442"/>
            <a:ext cx="902642" cy="286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8:00~9:45</a:t>
            </a:r>
          </a:p>
          <a:p>
            <a:pPr algn="ctr"/>
            <a:r>
              <a:rPr lang="ko-KR" altLang="en-US" sz="600" dirty="0" err="1" smtClean="0">
                <a:solidFill>
                  <a:schemeClr val="bg1"/>
                </a:solidFill>
              </a:rPr>
              <a:t>범죄도시</a:t>
            </a:r>
            <a:r>
              <a:rPr lang="en-US" altLang="ko-KR" sz="6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(2d)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568417" y="5457110"/>
            <a:ext cx="902642" cy="286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7:30~10:15</a:t>
            </a:r>
          </a:p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악마들</a:t>
            </a:r>
            <a:r>
              <a:rPr lang="en-US" altLang="ko-KR" sz="600" dirty="0" smtClean="0">
                <a:solidFill>
                  <a:schemeClr val="bg1"/>
                </a:solidFill>
              </a:rPr>
              <a:t>(2d)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715132" y="2138839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747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454927" y="3422037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467605" y="422166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909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059657" y="482126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5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923906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검색한 키워드가 있는 영화들이 리스트로 보여진다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선택할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96134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검색하는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461663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 검색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484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115613209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17473791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2999932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4089771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9965637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36959889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5842426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526644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54679664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7176302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140214102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18339053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118431148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190098616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8575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847749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48477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8419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3648" y="4263926"/>
            <a:ext cx="20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&lt;</a:t>
            </a:r>
            <a:endParaRPr lang="ko-KR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6498250" y="4263926"/>
            <a:ext cx="20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&gt;</a:t>
            </a:r>
            <a:endParaRPr lang="ko-KR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979712" y="312518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상영관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10680" y="3131366"/>
            <a:ext cx="3504263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상영관 </a:t>
            </a:r>
            <a:r>
              <a:rPr lang="ko-KR" altLang="en-US" sz="1000" dirty="0"/>
              <a:t>선택 </a:t>
            </a:r>
            <a:r>
              <a:rPr lang="ko-KR" altLang="en-US" sz="1000" dirty="0" smtClean="0"/>
              <a:t>                                                       ▼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79712" y="343711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710680" y="3429233"/>
            <a:ext cx="3504263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 검색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971399" y="404687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상영시간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710680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시        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198719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분       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3764399" y="4036711"/>
            <a:ext cx="36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시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5324416" y="4036711"/>
            <a:ext cx="36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3177" y="405448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17430" y="4792138"/>
            <a:ext cx="758626" cy="286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7:00~8:49</a:t>
            </a:r>
          </a:p>
          <a:p>
            <a:pPr algn="ctr"/>
            <a:r>
              <a:rPr lang="ko-KR" altLang="en-US" sz="600" dirty="0" err="1" smtClean="0">
                <a:solidFill>
                  <a:schemeClr val="bg1"/>
                </a:solidFill>
              </a:rPr>
              <a:t>엘리멘탈</a:t>
            </a:r>
            <a:endParaRPr lang="en-US" altLang="ko-KR" sz="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(2d/</a:t>
            </a:r>
            <a:r>
              <a:rPr lang="ko-KR" altLang="en-US" sz="600" dirty="0" smtClean="0">
                <a:solidFill>
                  <a:schemeClr val="bg1"/>
                </a:solidFill>
              </a:rPr>
              <a:t>자막</a:t>
            </a:r>
            <a:r>
              <a:rPr lang="en-US" altLang="ko-KR" sz="600" dirty="0" smtClean="0">
                <a:solidFill>
                  <a:schemeClr val="bg1"/>
                </a:solidFill>
              </a:rPr>
              <a:t>)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9261" y="375985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조조여부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328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967306" y="374831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상영타입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710680" y="3742812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타입선택</a:t>
            </a:r>
            <a:r>
              <a:rPr lang="ko-KR" altLang="en-US" sz="1000" dirty="0" smtClean="0"/>
              <a:t>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5167" y="5118442"/>
            <a:ext cx="902642" cy="286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8:00~9:45</a:t>
            </a:r>
          </a:p>
          <a:p>
            <a:pPr algn="ctr"/>
            <a:r>
              <a:rPr lang="ko-KR" altLang="en-US" sz="600" dirty="0" err="1" smtClean="0">
                <a:solidFill>
                  <a:schemeClr val="bg1"/>
                </a:solidFill>
              </a:rPr>
              <a:t>범죄도시</a:t>
            </a:r>
            <a:r>
              <a:rPr lang="en-US" altLang="ko-KR" sz="6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(2d)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568417" y="5457110"/>
            <a:ext cx="902642" cy="286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7:30~10:15</a:t>
            </a:r>
          </a:p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악마들</a:t>
            </a:r>
            <a:r>
              <a:rPr lang="en-US" altLang="ko-KR" sz="600" dirty="0" smtClean="0">
                <a:solidFill>
                  <a:schemeClr val="bg1"/>
                </a:solidFill>
              </a:rPr>
              <a:t>(2d)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979712" y="2499124"/>
            <a:ext cx="3216610" cy="273007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27784" y="25649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영화 검색</a:t>
            </a:r>
            <a:endParaRPr lang="ko-KR" alt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2502518" y="3107765"/>
            <a:ext cx="1672562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엘리멘탈</a:t>
            </a:r>
            <a:endParaRPr lang="ko-KR" alt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285986" y="3116078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38853"/>
              </p:ext>
            </p:extLst>
          </p:nvPr>
        </p:nvGraphicFramePr>
        <p:xfrm>
          <a:off x="2106491" y="3527172"/>
          <a:ext cx="2963052" cy="50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0763">
                  <a:extLst>
                    <a:ext uri="{9D8B030D-6E8A-4147-A177-3AD203B41FA5}">
                      <a16:colId xmlns:a16="http://schemas.microsoft.com/office/drawing/2014/main" val="3981036054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1709621329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1779102689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1827226450"/>
                    </a:ext>
                  </a:extLst>
                </a:gridCol>
              </a:tblGrid>
              <a:tr h="25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영화명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러닝타임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개봉일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399196"/>
                  </a:ext>
                </a:extLst>
              </a:tr>
              <a:tr h="25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/>
                        <a:t>엘리멘탈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109</a:t>
                      </a:r>
                      <a:r>
                        <a:rPr lang="ko-KR" altLang="en-US" sz="600" dirty="0" smtClean="0"/>
                        <a:t>분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/>
                        <a:t>2023-06-14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853377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4545786" y="3810686"/>
            <a:ext cx="385889" cy="200055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선택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246938" y="3109758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016015" y="3544414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605167" y="35897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406947" y="4926754"/>
            <a:ext cx="385889" cy="200055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닫기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131035" y="4925132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42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506187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등록한 영화의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상영정보를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수정하는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97534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484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115613209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17473791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2999932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4089771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9965637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36959889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5842426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526644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54679664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7176302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140214102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318339053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118431148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190098616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8575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847749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48477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8419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3648" y="4263926"/>
            <a:ext cx="20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&lt;</a:t>
            </a:r>
            <a:endParaRPr lang="ko-KR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6498250" y="4263926"/>
            <a:ext cx="20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&gt;</a:t>
            </a:r>
            <a:endParaRPr lang="ko-KR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979712" y="312518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상영관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10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</a:t>
            </a:r>
            <a:r>
              <a:rPr lang="ko-KR" altLang="en-US" sz="1000" dirty="0" smtClean="0"/>
              <a:t>관                                                              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79712" y="343711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710680" y="3429233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엘리멘탈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971399" y="404687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상영시간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2710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7  </a:t>
            </a:r>
            <a:r>
              <a:rPr lang="ko-KR" altLang="en-US" sz="1000" dirty="0" smtClean="0"/>
              <a:t>        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4198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00 </a:t>
            </a:r>
            <a:r>
              <a:rPr lang="ko-KR" altLang="en-US" sz="1000" dirty="0" smtClean="0"/>
              <a:t>       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3764399" y="4036711"/>
            <a:ext cx="36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시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5324416" y="4036711"/>
            <a:ext cx="36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833177" y="405448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17430" y="4792138"/>
            <a:ext cx="758626" cy="286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7:00~8:49(</a:t>
            </a:r>
            <a:r>
              <a:rPr lang="ko-KR" altLang="en-US" sz="600" dirty="0" smtClean="0">
                <a:solidFill>
                  <a:schemeClr val="bg1"/>
                </a:solidFill>
              </a:rPr>
              <a:t>조조</a:t>
            </a:r>
            <a:r>
              <a:rPr lang="en-US" altLang="ko-KR" sz="6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600" dirty="0" err="1" smtClean="0">
                <a:solidFill>
                  <a:schemeClr val="bg1"/>
                </a:solidFill>
              </a:rPr>
              <a:t>엘리멘탈</a:t>
            </a:r>
            <a:endParaRPr lang="en-US" altLang="ko-KR" sz="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(2d/</a:t>
            </a:r>
            <a:r>
              <a:rPr lang="ko-KR" altLang="en-US" sz="600" dirty="0" smtClean="0">
                <a:solidFill>
                  <a:schemeClr val="bg1"/>
                </a:solidFill>
              </a:rPr>
              <a:t>자막</a:t>
            </a:r>
            <a:r>
              <a:rPr lang="en-US" altLang="ko-KR" sz="600" dirty="0" smtClean="0">
                <a:solidFill>
                  <a:schemeClr val="bg1"/>
                </a:solidFill>
              </a:rPr>
              <a:t>)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69261" y="375985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조조여부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967306" y="374831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상영타입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710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2D/</a:t>
            </a:r>
            <a:r>
              <a:rPr lang="ko-KR" altLang="en-US" sz="1000" dirty="0" smtClean="0"/>
              <a:t>자막     </a:t>
            </a:r>
            <a:r>
              <a:rPr lang="ko-KR" altLang="en-US" sz="1000" dirty="0" smtClean="0"/>
              <a:t>▼</a:t>
            </a:r>
            <a:endParaRPr lang="ko-KR" altLang="en-US" sz="10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15167" y="5118442"/>
            <a:ext cx="902642" cy="286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8:00~9:45</a:t>
            </a:r>
          </a:p>
          <a:p>
            <a:pPr algn="ctr"/>
            <a:r>
              <a:rPr lang="ko-KR" altLang="en-US" sz="600" dirty="0" err="1" smtClean="0">
                <a:solidFill>
                  <a:schemeClr val="bg1"/>
                </a:solidFill>
              </a:rPr>
              <a:t>범죄도시</a:t>
            </a:r>
            <a:r>
              <a:rPr lang="en-US" altLang="ko-KR" sz="6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(2d)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568417" y="5457110"/>
            <a:ext cx="902642" cy="2866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7:30~10:15</a:t>
            </a:r>
          </a:p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악마들</a:t>
            </a:r>
            <a:r>
              <a:rPr lang="en-US" altLang="ko-KR" sz="600" dirty="0" smtClean="0">
                <a:solidFill>
                  <a:schemeClr val="bg1"/>
                </a:solidFill>
              </a:rPr>
              <a:t>(2d)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747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909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5328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√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97802"/>
              </p:ext>
            </p:extLst>
          </p:nvPr>
        </p:nvGraphicFramePr>
        <p:xfrm>
          <a:off x="6948263" y="3096"/>
          <a:ext cx="2111351" cy="665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보기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공식 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 영화관 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지역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 지역에 영화관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상세 보기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362506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8159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화면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등록과 검색이 가능합니다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081889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1" name="그룹 40"/>
          <p:cNvGrpSpPr/>
          <p:nvPr/>
        </p:nvGrpSpPr>
        <p:grpSpPr>
          <a:xfrm>
            <a:off x="267249" y="3592065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2631" y="39127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778657" y="2132421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40357" y="263079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136299" y="264318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986373" y="225442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712364" y="2761354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639280" y="256975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65828" y="259360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870171" y="3254493"/>
            <a:ext cx="296876" cy="215444"/>
            <a:chOff x="292829" y="1695755"/>
            <a:chExt cx="296876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355026" y="5679605"/>
            <a:ext cx="296876" cy="215444"/>
            <a:chOff x="292829" y="1695755"/>
            <a:chExt cx="296876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356909" y="5728925"/>
            <a:ext cx="296876" cy="215444"/>
            <a:chOff x="292829" y="1695755"/>
            <a:chExt cx="296876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53049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명을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구분을 수정 할 수 있다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주소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수정 가능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창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수정 버튼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삭제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 클릭 시 나오는 창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이름과 주소 관리자를 수정 할 수 있으며 삭제 또한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70029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지점수정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유</a:t>
            </a:r>
            <a:r>
              <a:rPr lang="ko-KR" altLang="en-US" sz="1000" dirty="0"/>
              <a:t>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센트럴프라자</a:t>
            </a:r>
            <a:r>
              <a:rPr lang="ko-KR" altLang="en-US" sz="800" dirty="0"/>
              <a:t> </a:t>
            </a:r>
            <a:r>
              <a:rPr lang="en-US" altLang="ko-KR" sz="800" dirty="0"/>
              <a:t>5</a:t>
            </a:r>
            <a:r>
              <a:rPr lang="ko-KR" altLang="en-US" sz="800" dirty="0"/>
              <a:t>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8017" y="3739016"/>
            <a:ext cx="141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대전광역시 유성구 </a:t>
            </a:r>
            <a:r>
              <a:rPr lang="ko-KR" altLang="en-US" sz="800" dirty="0" err="1"/>
              <a:t>계룡로</a:t>
            </a:r>
            <a:r>
              <a:rPr lang="en-US" altLang="ko-KR" sz="800" dirty="0"/>
              <a:t>132</a:t>
            </a:r>
            <a:r>
              <a:rPr lang="ko-KR" altLang="en-US" sz="800" dirty="0" err="1"/>
              <a:t>번길</a:t>
            </a:r>
            <a:r>
              <a:rPr lang="ko-KR" altLang="en-US" sz="800" dirty="0"/>
              <a:t> </a:t>
            </a:r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599892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6491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2908539" y="2881330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972407" y="352980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959984" y="3812805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959984" y="4098126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959984" y="4369582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971967" y="4667192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971349" y="3235131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695530" y="5230036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182148" y="5230036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658389" y="5220413"/>
            <a:ext cx="296876" cy="215444"/>
            <a:chOff x="292829" y="1695755"/>
            <a:chExt cx="296876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7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93318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소속 영화관 극장 자동 선택 기능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바꿀수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없음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취소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지점 공지사항을 등록할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710862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571294" y="272914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571294" y="3070352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563803" y="3418663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811799" y="535587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251812" y="5365566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18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496989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리스트 목록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문의의 유형을 선택할 수 있습니다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상태를 선택할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답변할 게시 글을 선택할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달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87" name="TextBox 86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89" name="TextBox 88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0" name="TextBox 89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3" name="TextBox 92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94" name="TextBox 93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5" name="TextBox 94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7" name="TextBox 96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8" name="TextBox 97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9" name="TextBox 98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100" name="TextBox 99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 종류가 너무 적습니다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영화관이 너무 더럽습니다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직원분</a:t>
            </a:r>
            <a:r>
              <a:rPr lang="ko-KR" altLang="en-US" sz="700" dirty="0" smtClean="0"/>
              <a:t> 감사합니다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</a:t>
            </a:r>
            <a:r>
              <a:rPr lang="ko-KR" altLang="en-US" sz="700" dirty="0" err="1" smtClean="0"/>
              <a:t>대전중앙로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8" name="TextBox 117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4" name="TextBox 123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5" name="TextBox 124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6" name="TextBox 125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7" name="TextBox 126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8" name="TextBox 127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9" name="TextBox 128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1" name="TextBox 130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4" name="TextBox 133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5" name="TextBox 134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6" name="TextBox 135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7" name="TextBox 136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8" name="TextBox 137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4" name="TextBox 14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7" name="직사각형 146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36923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643302" y="2314173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492700" y="2762213"/>
            <a:ext cx="240772" cy="215444"/>
            <a:chOff x="292829" y="1695755"/>
            <a:chExt cx="24077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6018305" y="2580650"/>
            <a:ext cx="240772" cy="215444"/>
            <a:chOff x="292829" y="1695755"/>
            <a:chExt cx="240772" cy="215444"/>
          </a:xfrm>
        </p:grpSpPr>
        <p:sp>
          <p:nvSpPr>
            <p:cNvPr id="151" name="타원 1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801580" y="3293506"/>
            <a:ext cx="240772" cy="215444"/>
            <a:chOff x="292829" y="1695755"/>
            <a:chExt cx="240772" cy="215444"/>
          </a:xfrm>
        </p:grpSpPr>
        <p:sp>
          <p:nvSpPr>
            <p:cNvPr id="154" name="타원 1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6815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81885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 입력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문의에 대한 답변이 가능합니다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5545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답변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1876639" y="435093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48521" y="43261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75260" y="537321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416671"/>
              </p:ext>
            </p:extLst>
          </p:nvPr>
        </p:nvGraphicFramePr>
        <p:xfrm>
          <a:off x="6948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이동하여 전 화면으로 갈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 화면은 문의 상세 페이지 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감사합니다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해당 직원과 내부에 전달하도록 하겠습니다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75084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SS-RC-09-02-03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3564802" y="53732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3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98291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리스트 목록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관련 키워드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0"/>
          <a:stretch/>
        </p:blipFill>
        <p:spPr bwMode="auto">
          <a:xfrm>
            <a:off x="1413840" y="2545159"/>
            <a:ext cx="5473386" cy="339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964595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440876" y="223881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690111" y="226975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364088" y="263257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838085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이벤트 구분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 불가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등록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설명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관리자는 이벤트 등록을 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6168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96228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65946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58034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98859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등록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1" name="그룹 40"/>
          <p:cNvGrpSpPr/>
          <p:nvPr/>
        </p:nvGrpSpPr>
        <p:grpSpPr>
          <a:xfrm>
            <a:off x="1760435" y="2868801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755817" y="3187888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751199" y="3519835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746581" y="383487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41963" y="416682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964199" y="5508274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93180" y="5523476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866222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이벤트 제목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설명 표시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보기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6"/>
          <a:stretch/>
        </p:blipFill>
        <p:spPr bwMode="auto">
          <a:xfrm>
            <a:off x="1489447" y="2545159"/>
            <a:ext cx="5386809" cy="340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8559" y="280952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80211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상세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363738" y="265500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895780" y="280952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8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384713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수정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수정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구분과 지점은 변경할 수 없습니다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68760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268760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2023-05-09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2023-12-31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14385" r="2518" b="15304"/>
          <a:stretch/>
        </p:blipFill>
        <p:spPr bwMode="auto">
          <a:xfrm>
            <a:off x="2693929" y="3662345"/>
            <a:ext cx="3953431" cy="243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1835696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27784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61" name="직사각형 60"/>
          <p:cNvSpPr/>
          <p:nvPr/>
        </p:nvSpPr>
        <p:spPr>
          <a:xfrm>
            <a:off x="4357562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9650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732197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수정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734153" y="294456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734153" y="262231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413337" y="326189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720121" y="3645540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952363" y="594755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417555" y="5947556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2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08507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 목록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리스트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영화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리스트 메인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검색기능과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영화등록이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3943" y="2242821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영화등록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6044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관리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1431006" y="216644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732004" y="2254205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48064" y="2557790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90538" y="27266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272440" y="2729374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3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57167"/>
              </p:ext>
            </p:extLst>
          </p:nvPr>
        </p:nvGraphicFramePr>
        <p:xfrm>
          <a:off x="6948263" y="3097"/>
          <a:ext cx="2111351" cy="66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0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메인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포스터 이미지 등록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감독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개봉일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종료일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출연진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타입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48410"/>
                  </a:ext>
                </a:extLst>
              </a:tr>
              <a:tr h="27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소개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50498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사진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095351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 파일 업로드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819433"/>
                  </a:ext>
                </a:extLst>
              </a:tr>
              <a:tr h="286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99385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777451"/>
                  </a:ext>
                </a:extLst>
              </a:tr>
              <a:tr h="3746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388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포스터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등을 업로드하고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영화관련 정보들을 입력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61662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영화등록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860030" y="191683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382124" y="4782256"/>
            <a:ext cx="432048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4860030" y="225212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0" y="288262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860030" y="3221559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689865" y="415981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60030" y="413373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1553356" y="511172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53356" y="551837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561407" y="5123544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61407" y="551914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6369" y="595459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9640" y="595459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08631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2" name="그룹 51"/>
          <p:cNvGrpSpPr/>
          <p:nvPr/>
        </p:nvGrpSpPr>
        <p:grpSpPr>
          <a:xfrm>
            <a:off x="1295850" y="1555784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634453" y="3069250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468318" y="1953816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479507" y="2300343"/>
            <a:ext cx="240772" cy="215444"/>
            <a:chOff x="292829" y="1695755"/>
            <a:chExt cx="240772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479507" y="2632398"/>
            <a:ext cx="240772" cy="215444"/>
            <a:chOff x="292829" y="1695755"/>
            <a:chExt cx="240772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479507" y="2965987"/>
            <a:ext cx="240772" cy="215444"/>
            <a:chOff x="292829" y="1695755"/>
            <a:chExt cx="240772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479507" y="3310938"/>
            <a:ext cx="240772" cy="215444"/>
            <a:chOff x="292829" y="1695755"/>
            <a:chExt cx="240772" cy="215444"/>
          </a:xfrm>
        </p:grpSpPr>
        <p:sp>
          <p:nvSpPr>
            <p:cNvPr id="83" name="타원 8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479507" y="3613241"/>
            <a:ext cx="240772" cy="215444"/>
            <a:chOff x="292829" y="1695755"/>
            <a:chExt cx="24077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479507" y="3918770"/>
            <a:ext cx="240772" cy="215444"/>
            <a:chOff x="292829" y="1695755"/>
            <a:chExt cx="24077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479507" y="4213120"/>
            <a:ext cx="296876" cy="215444"/>
            <a:chOff x="292829" y="1695755"/>
            <a:chExt cx="296876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327834" y="4510682"/>
            <a:ext cx="296876" cy="215444"/>
            <a:chOff x="292829" y="1695755"/>
            <a:chExt cx="296876" cy="215444"/>
          </a:xfrm>
        </p:grpSpPr>
        <p:sp>
          <p:nvSpPr>
            <p:cNvPr id="95" name="타원 9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1327219" y="4794624"/>
            <a:ext cx="296876" cy="215444"/>
            <a:chOff x="292829" y="1695755"/>
            <a:chExt cx="296876" cy="215444"/>
          </a:xfrm>
        </p:grpSpPr>
        <p:sp>
          <p:nvSpPr>
            <p:cNvPr id="98" name="타원 9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9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324205" y="5146635"/>
            <a:ext cx="296876" cy="215444"/>
            <a:chOff x="292829" y="1695755"/>
            <a:chExt cx="296876" cy="215444"/>
          </a:xfrm>
        </p:grpSpPr>
        <p:sp>
          <p:nvSpPr>
            <p:cNvPr id="101" name="타원 10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13</a:t>
              </a: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1314354" y="5566486"/>
            <a:ext cx="296876" cy="215444"/>
            <a:chOff x="292829" y="1695755"/>
            <a:chExt cx="296876" cy="215444"/>
          </a:xfrm>
        </p:grpSpPr>
        <p:sp>
          <p:nvSpPr>
            <p:cNvPr id="107" name="타원 10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14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3743732" y="6224140"/>
            <a:ext cx="296876" cy="215444"/>
            <a:chOff x="292829" y="1695755"/>
            <a:chExt cx="296876" cy="215444"/>
          </a:xfrm>
        </p:grpSpPr>
        <p:sp>
          <p:nvSpPr>
            <p:cNvPr id="113" name="타원 1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4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4197003" y="6231030"/>
            <a:ext cx="296876" cy="215444"/>
            <a:chOff x="292829" y="1695755"/>
            <a:chExt cx="296876" cy="215444"/>
          </a:xfrm>
        </p:grpSpPr>
        <p:sp>
          <p:nvSpPr>
            <p:cNvPr id="116" name="타원 1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7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06008"/>
              </p:ext>
            </p:extLst>
          </p:nvPr>
        </p:nvGraphicFramePr>
        <p:xfrm>
          <a:off x="6948263" y="3096"/>
          <a:ext cx="2111351" cy="647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감독 이름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러닝타임 수정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개봉일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종료일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수정 가능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출연진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타입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소개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3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내용의 정보를 수정하는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547664" y="5049208"/>
            <a:ext cx="5112568" cy="86177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올여름</a:t>
            </a:r>
            <a:r>
              <a:rPr lang="en-US" altLang="ko-KR" sz="1000" dirty="0"/>
              <a:t>, </a:t>
            </a:r>
            <a:r>
              <a:rPr lang="ko-KR" altLang="en-US" sz="1000" dirty="0"/>
              <a:t>세상이 살아 숨 쉰다</a:t>
            </a:r>
            <a:br>
              <a:rPr lang="ko-KR" altLang="en-US" sz="1000" dirty="0"/>
            </a:br>
            <a:r>
              <a:rPr lang="ko-KR" altLang="en-US" sz="1000" dirty="0"/>
              <a:t>불</a:t>
            </a:r>
            <a:r>
              <a:rPr lang="en-US" altLang="ko-KR" sz="1000" dirty="0"/>
              <a:t>, </a:t>
            </a:r>
            <a:r>
              <a:rPr lang="ko-KR" altLang="en-US" sz="1000" dirty="0"/>
              <a:t>물</a:t>
            </a:r>
            <a:r>
              <a:rPr lang="en-US" altLang="ko-KR" sz="1000" dirty="0"/>
              <a:t>, </a:t>
            </a:r>
            <a:r>
              <a:rPr lang="ko-KR" altLang="en-US" sz="1000" dirty="0"/>
              <a:t>공기</a:t>
            </a:r>
            <a:r>
              <a:rPr lang="en-US" altLang="ko-KR" sz="1000" dirty="0"/>
              <a:t>, </a:t>
            </a:r>
            <a:r>
              <a:rPr lang="ko-KR" altLang="en-US" sz="1000" dirty="0"/>
              <a:t>흙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원소들이 살고 있는 ‘</a:t>
            </a:r>
            <a:r>
              <a:rPr lang="ko-KR" altLang="en-US" sz="1000" dirty="0" err="1"/>
              <a:t>엘리멘트</a:t>
            </a:r>
            <a:r>
              <a:rPr lang="ko-KR" altLang="en-US" sz="1000" dirty="0"/>
              <a:t> 시티’</a:t>
            </a:r>
            <a:br>
              <a:rPr lang="ko-KR" altLang="en-US" sz="1000" dirty="0"/>
            </a:br>
            <a:r>
              <a:rPr lang="ko-KR" altLang="en-US" sz="1000" dirty="0"/>
              <a:t>재치 있고 불처럼 열정 넘치는 ‘</a:t>
            </a:r>
            <a:r>
              <a:rPr lang="ko-KR" altLang="en-US" sz="1000" dirty="0" err="1"/>
              <a:t>앰버</a:t>
            </a:r>
            <a:r>
              <a:rPr lang="en-US" altLang="ko-KR" sz="1000" dirty="0"/>
              <a:t>'</a:t>
            </a:r>
            <a:r>
              <a:rPr lang="ko-KR" altLang="en-US" sz="1000" dirty="0"/>
              <a:t>는 어느 날 우연히</a:t>
            </a:r>
            <a:br>
              <a:rPr lang="ko-KR" altLang="en-US" sz="1000" dirty="0"/>
            </a:br>
            <a:r>
              <a:rPr lang="ko-KR" altLang="en-US" sz="1000" dirty="0"/>
              <a:t>유쾌하고 감성적이며 물 흐르듯 사는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웨이드</a:t>
            </a:r>
            <a:r>
              <a:rPr lang="en-US" altLang="ko-KR" sz="1000" dirty="0"/>
              <a:t>'</a:t>
            </a:r>
            <a:r>
              <a:rPr lang="ko-KR" altLang="en-US" sz="1000" dirty="0"/>
              <a:t>를 만나 특별한 우정을 쌓으며</a:t>
            </a:r>
            <a:r>
              <a:rPr lang="en-US" altLang="ko-KR" sz="1000" dirty="0"/>
              <a:t>,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지금껏 믿어온 모든 것들이 흔들리는 새로운 경험을 하게 되는데</a:t>
            </a:r>
            <a:r>
              <a:rPr lang="en-US" altLang="ko-KR" sz="1000" dirty="0"/>
              <a:t>...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650676" y="416011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  <p:pic>
        <p:nvPicPr>
          <p:cNvPr id="50" name="Picture 2" descr="C:\Users\김민경\Desktop\엘리멘탈 포스터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7" y="1936428"/>
            <a:ext cx="1944000" cy="25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60030" y="191683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엘리멘탈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109                            </a:t>
            </a:r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860030" y="225212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피터</a:t>
            </a:r>
            <a:r>
              <a:rPr lang="ko-KR" altLang="en-US" sz="1000" dirty="0" smtClean="0"/>
              <a:t> 손</a:t>
            </a:r>
            <a:endParaRPr lang="ko-KR" altLang="en-US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애니메이션                   ▼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전체관람가                   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60030" y="288262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2023-06-14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30" y="3221559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2023-10-30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860030" y="413373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레아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루이스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마무두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아티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2" name="TextBox 71"/>
          <p:cNvSpPr txBox="1"/>
          <p:nvPr/>
        </p:nvSpPr>
        <p:spPr>
          <a:xfrm>
            <a:off x="3284566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3" name="TextBox 72"/>
          <p:cNvSpPr txBox="1"/>
          <p:nvPr/>
        </p:nvSpPr>
        <p:spPr>
          <a:xfrm>
            <a:off x="414674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4" name="TextBox 73"/>
          <p:cNvSpPr txBox="1"/>
          <p:nvPr/>
        </p:nvSpPr>
        <p:spPr>
          <a:xfrm>
            <a:off x="5014359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6489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1296991" y="153939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468318" y="1953816"/>
            <a:ext cx="240772" cy="215444"/>
            <a:chOff x="292829" y="1695755"/>
            <a:chExt cx="240772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479507" y="2300343"/>
            <a:ext cx="240772" cy="215444"/>
            <a:chOff x="292829" y="1695755"/>
            <a:chExt cx="240772" cy="215444"/>
          </a:xfrm>
        </p:grpSpPr>
        <p:sp>
          <p:nvSpPr>
            <p:cNvPr id="84" name="타원 8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479507" y="2632398"/>
            <a:ext cx="240772" cy="215444"/>
            <a:chOff x="292829" y="1695755"/>
            <a:chExt cx="240772" cy="215444"/>
          </a:xfrm>
        </p:grpSpPr>
        <p:sp>
          <p:nvSpPr>
            <p:cNvPr id="87" name="타원 8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3479507" y="2965987"/>
            <a:ext cx="240772" cy="215444"/>
            <a:chOff x="292829" y="1695755"/>
            <a:chExt cx="240772" cy="215444"/>
          </a:xfrm>
        </p:grpSpPr>
        <p:sp>
          <p:nvSpPr>
            <p:cNvPr id="90" name="타원 8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479507" y="3310938"/>
            <a:ext cx="240772" cy="215444"/>
            <a:chOff x="292829" y="1695755"/>
            <a:chExt cx="240772" cy="215444"/>
          </a:xfrm>
        </p:grpSpPr>
        <p:sp>
          <p:nvSpPr>
            <p:cNvPr id="93" name="타원 9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479507" y="3613241"/>
            <a:ext cx="240772" cy="215444"/>
            <a:chOff x="292829" y="1695755"/>
            <a:chExt cx="240772" cy="215444"/>
          </a:xfrm>
        </p:grpSpPr>
        <p:sp>
          <p:nvSpPr>
            <p:cNvPr id="96" name="타원 9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3479507" y="3918770"/>
            <a:ext cx="240772" cy="215444"/>
            <a:chOff x="292829" y="1695755"/>
            <a:chExt cx="240772" cy="215444"/>
          </a:xfrm>
        </p:grpSpPr>
        <p:sp>
          <p:nvSpPr>
            <p:cNvPr id="99" name="타원 9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472583" y="4205661"/>
            <a:ext cx="240772" cy="215444"/>
            <a:chOff x="292829" y="1695755"/>
            <a:chExt cx="240772" cy="215444"/>
          </a:xfrm>
        </p:grpSpPr>
        <p:sp>
          <p:nvSpPr>
            <p:cNvPr id="102" name="타원 10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1309957" y="4509444"/>
            <a:ext cx="296876" cy="215444"/>
            <a:chOff x="292829" y="1695755"/>
            <a:chExt cx="296876" cy="215444"/>
          </a:xfrm>
        </p:grpSpPr>
        <p:sp>
          <p:nvSpPr>
            <p:cNvPr id="108" name="타원 10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9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1309957" y="4806845"/>
            <a:ext cx="296876" cy="215444"/>
            <a:chOff x="292829" y="1695755"/>
            <a:chExt cx="296876" cy="215444"/>
          </a:xfrm>
        </p:grpSpPr>
        <p:sp>
          <p:nvSpPr>
            <p:cNvPr id="114" name="타원 1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5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37190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 사진 파일을 추가 하거나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추가하거나 삭제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사진과 예고편을 추가하거나 삭제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7827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513813" y="2153885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13813" y="4304129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434900" y="220448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97521" y="43562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0677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3948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075" name="Picture 3" descr="C:\Users\김민경\Desktop\76JndiUpF56aVLnN6bNp5iXf46DO7Cpt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9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54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김민경\Desktop\64mK6OauDmWHCdo9Rl6jfY4zap36LIZd_3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25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김민경\Desktop\5FobYJ7fd2o85fmpQxatbl3U5CY2V9Gi_38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36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33616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3960687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2" name="직사각형 51"/>
          <p:cNvSpPr/>
          <p:nvPr/>
        </p:nvSpPr>
        <p:spPr>
          <a:xfrm>
            <a:off x="528775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3" name="직사각형 52"/>
          <p:cNvSpPr/>
          <p:nvPr/>
        </p:nvSpPr>
        <p:spPr>
          <a:xfrm>
            <a:off x="661482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73793" r="73332"/>
          <a:stretch/>
        </p:blipFill>
        <p:spPr bwMode="auto">
          <a:xfrm>
            <a:off x="1547664" y="4588018"/>
            <a:ext cx="1532756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73793" r="27552"/>
          <a:stretch/>
        </p:blipFill>
        <p:spPr bwMode="auto">
          <a:xfrm>
            <a:off x="5024635" y="4588018"/>
            <a:ext cx="157724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8" t="73793" r="49405"/>
          <a:stretch/>
        </p:blipFill>
        <p:spPr bwMode="auto">
          <a:xfrm>
            <a:off x="3216063" y="4588018"/>
            <a:ext cx="167292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3059840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0" name="직사각형 59"/>
          <p:cNvSpPr/>
          <p:nvPr/>
        </p:nvSpPr>
        <p:spPr>
          <a:xfrm>
            <a:off x="4761132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1" name="직사각형 60"/>
          <p:cNvSpPr/>
          <p:nvPr/>
        </p:nvSpPr>
        <p:spPr>
          <a:xfrm>
            <a:off x="6529884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463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3355018" y="219441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99923" y="435624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738040" y="612176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196159" y="612176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1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15299"/>
              </p:ext>
            </p:extLst>
          </p:nvPr>
        </p:nvGraphicFramePr>
        <p:xfrm>
          <a:off x="6948263" y="3096"/>
          <a:ext cx="2111351" cy="6616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공지 리스트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지점별로 공지사항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지역의 극장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73435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05068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시네마의 공지사항과 각 지점별로의 공지 사항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리스트가 있는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검색과 글 등록을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92093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206839" y="358766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06839" y="3839967"/>
            <a:ext cx="240772" cy="218773"/>
            <a:chOff x="292829" y="1668598"/>
            <a:chExt cx="240772" cy="218773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68598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06839" y="4092783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6839" y="433937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066403" y="2437437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158964" y="2272433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955285" y="2281687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737712" y="2771401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618570" y="2610289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379042" y="2596254"/>
            <a:ext cx="296876" cy="215444"/>
            <a:chOff x="292829" y="1695755"/>
            <a:chExt cx="296876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869066" y="5444803"/>
            <a:ext cx="296876" cy="215444"/>
            <a:chOff x="292829" y="1695755"/>
            <a:chExt cx="296876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421296" y="5717675"/>
            <a:ext cx="296876" cy="215444"/>
            <a:chOff x="292829" y="1695755"/>
            <a:chExt cx="296876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8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5300</Words>
  <Application>Microsoft Office PowerPoint</Application>
  <PresentationFormat>화면 슬라이드 쇼(4:3)</PresentationFormat>
  <Paragraphs>2644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admin</cp:lastModifiedBy>
  <cp:revision>135</cp:revision>
  <dcterms:created xsi:type="dcterms:W3CDTF">2023-07-01T10:17:55Z</dcterms:created>
  <dcterms:modified xsi:type="dcterms:W3CDTF">2023-07-05T06:33:42Z</dcterms:modified>
</cp:coreProperties>
</file>